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64" r:id="rId4"/>
    <p:sldId id="277" r:id="rId5"/>
    <p:sldId id="266" r:id="rId6"/>
    <p:sldId id="270" r:id="rId7"/>
    <p:sldId id="271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bernal.SALUDBCS\Documents\ARCHIVOS%202016\INFORMACION%20SEMANAL%20Y%20MENSUAL\semana%2024-2016\base%20flu%20semana%2024-2016.xlsx" TargetMode="External"/><Relationship Id="rId1" Type="http://schemas.openxmlformats.org/officeDocument/2006/relationships/image" Target="../media/image7.jpeg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bernal.SALUDBCS\Documents\ARCHIVOS%202016\INFORMACION%20SEMANAL%20Y%20MENSUAL\semana%2024-2016\base%20flu%20semana%2024-2016.xlsx" TargetMode="External"/><Relationship Id="rId1" Type="http://schemas.openxmlformats.org/officeDocument/2006/relationships/image" Target="../media/image7.jpeg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bernal.SALUDBCS\Documents\ARCHIVOS%202016\INFORMACION%20SEMANAL%20Y%20MENSUAL\semana%2024-2016\dengue%20sema%2024-2016.xlsx" TargetMode="External"/><Relationship Id="rId1" Type="http://schemas.openxmlformats.org/officeDocument/2006/relationships/image" Target="../media/image7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/>
          <a:lstStyle/>
          <a:p>
            <a:pPr>
              <a:defRPr/>
            </a:pPr>
            <a:r>
              <a:rPr lang="en-US" sz="1000"/>
              <a:t>BCS. CURVA EPIDEMICA SEMANAL A INFLUENZA SEGÚN RESULTADOS 2016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7.4357650900332167E-2"/>
          <c:y val="0.12084499854184894"/>
          <c:w val="0.92075980042243744"/>
          <c:h val="0.73076771653543393"/>
        </c:manualLayout>
      </c:layout>
      <c:areaChart>
        <c:grouping val="standard"/>
        <c:ser>
          <c:idx val="1"/>
          <c:order val="0"/>
          <c:tx>
            <c:strRef>
              <c:f>'curva epidemica'!$E$1</c:f>
              <c:strCache>
                <c:ptCount val="1"/>
                <c:pt idx="0">
                  <c:v>prob 814</c:v>
                </c:pt>
              </c:strCache>
            </c:strRef>
          </c:tx>
          <c:spPr>
            <a:solidFill>
              <a:schemeClr val="accent1"/>
            </a:solidFill>
          </c:spPr>
          <c:val>
            <c:numRef>
              <c:f>'curva epidemica'!$E$2:$E$26</c:f>
              <c:numCache>
                <c:formatCode>General</c:formatCode>
                <c:ptCount val="25"/>
                <c:pt idx="0">
                  <c:v>6</c:v>
                </c:pt>
                <c:pt idx="1">
                  <c:v>9</c:v>
                </c:pt>
                <c:pt idx="2">
                  <c:v>5</c:v>
                </c:pt>
                <c:pt idx="3">
                  <c:v>5</c:v>
                </c:pt>
                <c:pt idx="4">
                  <c:v>18</c:v>
                </c:pt>
                <c:pt idx="5">
                  <c:v>24</c:v>
                </c:pt>
                <c:pt idx="6">
                  <c:v>51</c:v>
                </c:pt>
                <c:pt idx="7">
                  <c:v>67</c:v>
                </c:pt>
                <c:pt idx="8">
                  <c:v>105</c:v>
                </c:pt>
                <c:pt idx="9">
                  <c:v>151</c:v>
                </c:pt>
                <c:pt idx="10">
                  <c:v>116</c:v>
                </c:pt>
                <c:pt idx="11">
                  <c:v>55</c:v>
                </c:pt>
                <c:pt idx="12">
                  <c:v>50</c:v>
                </c:pt>
                <c:pt idx="13">
                  <c:v>33</c:v>
                </c:pt>
                <c:pt idx="14">
                  <c:v>20</c:v>
                </c:pt>
                <c:pt idx="15">
                  <c:v>17</c:v>
                </c:pt>
                <c:pt idx="16">
                  <c:v>13</c:v>
                </c:pt>
                <c:pt idx="17">
                  <c:v>11</c:v>
                </c:pt>
                <c:pt idx="18">
                  <c:v>9</c:v>
                </c:pt>
                <c:pt idx="19">
                  <c:v>10</c:v>
                </c:pt>
                <c:pt idx="20">
                  <c:v>14</c:v>
                </c:pt>
                <c:pt idx="21">
                  <c:v>15</c:v>
                </c:pt>
                <c:pt idx="22">
                  <c:v>4</c:v>
                </c:pt>
                <c:pt idx="23">
                  <c:v>3</c:v>
                </c:pt>
                <c:pt idx="24">
                  <c:v>3</c:v>
                </c:pt>
              </c:numCache>
            </c:numRef>
          </c:val>
        </c:ser>
        <c:axId val="54136832"/>
        <c:axId val="54138752"/>
      </c:areaChart>
      <c:barChart>
        <c:barDir val="col"/>
        <c:grouping val="clustered"/>
        <c:ser>
          <c:idx val="2"/>
          <c:order val="1"/>
          <c:tx>
            <c:strRef>
              <c:f>'curva epidemica'!$F$1</c:f>
              <c:strCache>
                <c:ptCount val="1"/>
                <c:pt idx="0">
                  <c:v>conf  229</c:v>
                </c:pt>
              </c:strCache>
            </c:strRef>
          </c:tx>
          <c:spPr>
            <a:solidFill>
              <a:srgbClr val="C00000"/>
            </a:solidFill>
          </c:spPr>
          <c:val>
            <c:numRef>
              <c:f>'curva epidemica'!$F$2:$F$26</c:f>
              <c:numCache>
                <c:formatCode>General</c:formatCode>
                <c:ptCount val="25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  <c:pt idx="5">
                  <c:v>1</c:v>
                </c:pt>
                <c:pt idx="6">
                  <c:v>17</c:v>
                </c:pt>
                <c:pt idx="7">
                  <c:v>23</c:v>
                </c:pt>
                <c:pt idx="8">
                  <c:v>43</c:v>
                </c:pt>
                <c:pt idx="9">
                  <c:v>58</c:v>
                </c:pt>
                <c:pt idx="10">
                  <c:v>32</c:v>
                </c:pt>
                <c:pt idx="11">
                  <c:v>16</c:v>
                </c:pt>
                <c:pt idx="12">
                  <c:v>20</c:v>
                </c:pt>
                <c:pt idx="13">
                  <c:v>2</c:v>
                </c:pt>
                <c:pt idx="14">
                  <c:v>5</c:v>
                </c:pt>
                <c:pt idx="15">
                  <c:v>4</c:v>
                </c:pt>
                <c:pt idx="16">
                  <c:v>2</c:v>
                </c:pt>
                <c:pt idx="17">
                  <c:v>1</c:v>
                </c:pt>
                <c:pt idx="18">
                  <c:v>1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</c:numCache>
            </c:numRef>
          </c:val>
        </c:ser>
        <c:axId val="54136832"/>
        <c:axId val="54138752"/>
      </c:barChart>
      <c:catAx>
        <c:axId val="541368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semanas</a:t>
                </a:r>
              </a:p>
            </c:rich>
          </c:tx>
          <c:layout/>
        </c:title>
        <c:tickLblPos val="nextTo"/>
        <c:crossAx val="54138752"/>
        <c:crosses val="autoZero"/>
        <c:auto val="1"/>
        <c:lblAlgn val="ctr"/>
        <c:lblOffset val="100"/>
      </c:catAx>
      <c:valAx>
        <c:axId val="54138752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casos</a:t>
                </a:r>
              </a:p>
            </c:rich>
          </c:tx>
          <c:layout/>
        </c:title>
        <c:numFmt formatCode="General" sourceLinked="1"/>
        <c:tickLblPos val="nextTo"/>
        <c:crossAx val="541368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384943796016173"/>
          <c:y val="0.52964318881942551"/>
          <c:w val="0.10139389480080681"/>
          <c:h val="0.16743438320210005"/>
        </c:manualLayout>
      </c:layout>
      <c:spPr>
        <a:blipFill>
          <a:blip xmlns:r="http://schemas.openxmlformats.org/officeDocument/2006/relationships" r:embed="rId1"/>
          <a:tile tx="0" ty="0" sx="100000" sy="100000" flip="none" algn="tl"/>
        </a:blipFill>
      </c:spPr>
    </c:legend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/>
          <a:lstStyle/>
          <a:p>
            <a:pPr>
              <a:defRPr/>
            </a:pPr>
            <a:r>
              <a:rPr lang="en-US" sz="1000"/>
              <a:t>BCS. CONFIRMADOS SEMANALES  A INFLUENZA SEGÚN TIPO DE VIRUS 2016</a:t>
            </a:r>
          </a:p>
        </c:rich>
      </c:tx>
      <c:layout>
        <c:manualLayout>
          <c:xMode val="edge"/>
          <c:yMode val="edge"/>
          <c:x val="0.19102475188151397"/>
          <c:y val="1.361867982447988E-2"/>
        </c:manualLayout>
      </c:layout>
      <c:overlay val="1"/>
    </c:title>
    <c:plotArea>
      <c:layout>
        <c:manualLayout>
          <c:layoutTarget val="inner"/>
          <c:xMode val="edge"/>
          <c:yMode val="edge"/>
          <c:x val="6.4173128337764437E-2"/>
          <c:y val="0.10487527290976499"/>
          <c:w val="0.93007137200974721"/>
          <c:h val="0.76778256437238979"/>
        </c:manualLayout>
      </c:layout>
      <c:lineChart>
        <c:grouping val="standard"/>
        <c:ser>
          <c:idx val="1"/>
          <c:order val="0"/>
          <c:tx>
            <c:strRef>
              <c:f>'RESULTOS SE'!$E$2</c:f>
              <c:strCache>
                <c:ptCount val="1"/>
                <c:pt idx="0">
                  <c:v>H1N1 140</c:v>
                </c:pt>
              </c:strCache>
            </c:strRef>
          </c:tx>
          <c:marker>
            <c:symbol val="none"/>
          </c:marker>
          <c:val>
            <c:numRef>
              <c:f>'RESULTOS SE'!$E$3:$E$28</c:f>
              <c:numCache>
                <c:formatCode>General</c:formatCode>
                <c:ptCount val="26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10</c:v>
                </c:pt>
                <c:pt idx="7">
                  <c:v>11</c:v>
                </c:pt>
                <c:pt idx="8">
                  <c:v>26</c:v>
                </c:pt>
                <c:pt idx="9">
                  <c:v>41</c:v>
                </c:pt>
                <c:pt idx="10">
                  <c:v>22</c:v>
                </c:pt>
                <c:pt idx="11">
                  <c:v>12</c:v>
                </c:pt>
                <c:pt idx="12">
                  <c:v>11</c:v>
                </c:pt>
                <c:pt idx="13">
                  <c:v>1</c:v>
                </c:pt>
                <c:pt idx="14">
                  <c:v>0</c:v>
                </c:pt>
                <c:pt idx="15">
                  <c:v>2</c:v>
                </c:pt>
                <c:pt idx="16">
                  <c:v>1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</c:numCache>
            </c:numRef>
          </c:val>
        </c:ser>
        <c:ser>
          <c:idx val="2"/>
          <c:order val="1"/>
          <c:tx>
            <c:strRef>
              <c:f>'RESULTOS SE'!$F$2</c:f>
              <c:strCache>
                <c:ptCount val="1"/>
                <c:pt idx="0">
                  <c:v>H3N2 22</c:v>
                </c:pt>
              </c:strCache>
            </c:strRef>
          </c:tx>
          <c:marker>
            <c:symbol val="none"/>
          </c:marker>
          <c:val>
            <c:numRef>
              <c:f>'RESULTOS SE'!$F$3:$F$28</c:f>
              <c:numCache>
                <c:formatCode>General</c:formatCode>
                <c:ptCount val="2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4</c:v>
                </c:pt>
                <c:pt idx="7">
                  <c:v>4</c:v>
                </c:pt>
                <c:pt idx="8">
                  <c:v>7</c:v>
                </c:pt>
                <c:pt idx="9">
                  <c:v>2</c:v>
                </c:pt>
                <c:pt idx="10">
                  <c:v>0</c:v>
                </c:pt>
                <c:pt idx="11">
                  <c:v>1</c:v>
                </c:pt>
                <c:pt idx="12">
                  <c:v>2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</c:numCache>
            </c:numRef>
          </c:val>
        </c:ser>
        <c:ser>
          <c:idx val="3"/>
          <c:order val="2"/>
          <c:tx>
            <c:strRef>
              <c:f>'RESULTOS SE'!$G$2</c:f>
              <c:strCache>
                <c:ptCount val="1"/>
                <c:pt idx="0">
                  <c:v>A  2</c:v>
                </c:pt>
              </c:strCache>
            </c:strRef>
          </c:tx>
          <c:marker>
            <c:symbol val="none"/>
          </c:marker>
          <c:val>
            <c:numRef>
              <c:f>'RESULTOS SE'!$G$3:$G$28</c:f>
              <c:numCache>
                <c:formatCode>General</c:formatCode>
                <c:ptCount val="2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</c:numCache>
            </c:numRef>
          </c:val>
        </c:ser>
        <c:ser>
          <c:idx val="4"/>
          <c:order val="3"/>
          <c:tx>
            <c:strRef>
              <c:f>'RESULTOS SE'!$H$2</c:f>
              <c:strCache>
                <c:ptCount val="1"/>
                <c:pt idx="0">
                  <c:v>B 60</c:v>
                </c:pt>
              </c:strCache>
            </c:strRef>
          </c:tx>
          <c:marker>
            <c:symbol val="none"/>
          </c:marker>
          <c:val>
            <c:numRef>
              <c:f>'RESULTOS SE'!$H$3:$H$28</c:f>
              <c:numCache>
                <c:formatCode>General</c:formatCode>
                <c:ptCount val="2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3</c:v>
                </c:pt>
                <c:pt idx="7">
                  <c:v>6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3</c:v>
                </c:pt>
                <c:pt idx="12">
                  <c:v>7</c:v>
                </c:pt>
                <c:pt idx="13">
                  <c:v>0</c:v>
                </c:pt>
                <c:pt idx="14">
                  <c:v>5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</c:numCache>
            </c:numRef>
          </c:val>
        </c:ser>
        <c:ser>
          <c:idx val="5"/>
          <c:order val="4"/>
          <c:tx>
            <c:strRef>
              <c:f>'RESULTOS SE'!$I$2</c:f>
              <c:strCache>
                <c:ptCount val="1"/>
                <c:pt idx="0">
                  <c:v>No SubT 5</c:v>
                </c:pt>
              </c:strCache>
            </c:strRef>
          </c:tx>
          <c:marker>
            <c:symbol val="none"/>
          </c:marker>
          <c:val>
            <c:numRef>
              <c:f>'RESULTOS SE'!$I$3:$I$28</c:f>
              <c:numCache>
                <c:formatCode>General</c:formatCode>
                <c:ptCount val="2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2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</c:numCache>
            </c:numRef>
          </c:val>
        </c:ser>
        <c:marker val="1"/>
        <c:axId val="54185344"/>
        <c:axId val="59905536"/>
      </c:lineChart>
      <c:catAx>
        <c:axId val="541853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en-US" sz="800"/>
                  <a:t>SEMANAS</a:t>
                </a:r>
              </a:p>
            </c:rich>
          </c:tx>
          <c:layout>
            <c:manualLayout>
              <c:xMode val="edge"/>
              <c:yMode val="edge"/>
              <c:x val="0.50042945374824099"/>
              <c:y val="0.93322343070629832"/>
            </c:manualLayout>
          </c:layout>
        </c:title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59905536"/>
        <c:crosses val="autoZero"/>
        <c:auto val="1"/>
        <c:lblAlgn val="ctr"/>
        <c:lblOffset val="100"/>
      </c:catAx>
      <c:valAx>
        <c:axId val="59905536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sz="800"/>
                </a:pPr>
                <a:r>
                  <a:rPr lang="en-US" sz="800"/>
                  <a:t>CASOS</a:t>
                </a:r>
              </a:p>
            </c:rich>
          </c:tx>
          <c:layout>
            <c:manualLayout>
              <c:xMode val="edge"/>
              <c:yMode val="edge"/>
              <c:x val="3.3395336571804463E-3"/>
              <c:y val="0.28408887814963302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541853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0999416717632482"/>
          <c:y val="0.44004456632547312"/>
          <c:w val="0.34648685975821014"/>
          <c:h val="0.26517642803117475"/>
        </c:manualLayout>
      </c:layout>
      <c:spPr>
        <a:blipFill>
          <a:blip xmlns:r="http://schemas.openxmlformats.org/officeDocument/2006/relationships" r:embed="rId1"/>
          <a:tile tx="0" ty="0" sx="100000" sy="100000" flip="none" algn="tl"/>
        </a:blipFill>
      </c:spPr>
    </c:legend>
    <c:plotVisOnly val="1"/>
    <c:dispBlanksAs val="gap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/>
          <a:lstStyle/>
          <a:p>
            <a:pPr>
              <a:defRPr>
                <a:latin typeface="+mn-lt"/>
              </a:defRPr>
            </a:pPr>
            <a:r>
              <a:rPr lang="en-US" sz="1000">
                <a:latin typeface="+mn-lt"/>
                <a:cs typeface="Arial" pitchFamily="34" charset="0"/>
              </a:rPr>
              <a:t>BCS. CURVA EPIDEMICA SEMANAL  A DENGUE SEGÚN RESULTADOS.2016</a:t>
            </a:r>
          </a:p>
        </c:rich>
      </c:tx>
      <c:layout>
        <c:manualLayout>
          <c:xMode val="edge"/>
          <c:yMode val="edge"/>
          <c:x val="0.1257918552036198"/>
          <c:y val="0"/>
        </c:manualLayout>
      </c:layout>
      <c:overlay val="1"/>
    </c:title>
    <c:plotArea>
      <c:layout>
        <c:manualLayout>
          <c:layoutTarget val="inner"/>
          <c:xMode val="edge"/>
          <c:yMode val="edge"/>
          <c:x val="8.0273155900761201E-2"/>
          <c:y val="7.9178331875182306E-2"/>
          <c:w val="0.90965063756170805"/>
          <c:h val="0.78169364246135931"/>
        </c:manualLayout>
      </c:layout>
      <c:areaChart>
        <c:grouping val="standard"/>
        <c:ser>
          <c:idx val="3"/>
          <c:order val="2"/>
          <c:tx>
            <c:strRef>
              <c:f>GRAFICA!$B$5</c:f>
              <c:strCache>
                <c:ptCount val="1"/>
                <c:pt idx="0">
                  <c:v>Total casos probables                      496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</c:spPr>
          <c:val>
            <c:numRef>
              <c:f>GRAFICA!$C$5:$AB$5</c:f>
              <c:numCache>
                <c:formatCode>General</c:formatCode>
                <c:ptCount val="26"/>
                <c:pt idx="0">
                  <c:v>29</c:v>
                </c:pt>
                <c:pt idx="1">
                  <c:v>20</c:v>
                </c:pt>
                <c:pt idx="2">
                  <c:v>17</c:v>
                </c:pt>
                <c:pt idx="3">
                  <c:v>7</c:v>
                </c:pt>
                <c:pt idx="4">
                  <c:v>14</c:v>
                </c:pt>
                <c:pt idx="5">
                  <c:v>21</c:v>
                </c:pt>
                <c:pt idx="6">
                  <c:v>26</c:v>
                </c:pt>
                <c:pt idx="7">
                  <c:v>34</c:v>
                </c:pt>
                <c:pt idx="8">
                  <c:v>40</c:v>
                </c:pt>
                <c:pt idx="9">
                  <c:v>47</c:v>
                </c:pt>
                <c:pt idx="10">
                  <c:v>32</c:v>
                </c:pt>
                <c:pt idx="11">
                  <c:v>12</c:v>
                </c:pt>
                <c:pt idx="12">
                  <c:v>22</c:v>
                </c:pt>
                <c:pt idx="13">
                  <c:v>17</c:v>
                </c:pt>
                <c:pt idx="14">
                  <c:v>21</c:v>
                </c:pt>
                <c:pt idx="15">
                  <c:v>12</c:v>
                </c:pt>
                <c:pt idx="16">
                  <c:v>17</c:v>
                </c:pt>
                <c:pt idx="17">
                  <c:v>10</c:v>
                </c:pt>
                <c:pt idx="18">
                  <c:v>10</c:v>
                </c:pt>
                <c:pt idx="19">
                  <c:v>22</c:v>
                </c:pt>
                <c:pt idx="20">
                  <c:v>17</c:v>
                </c:pt>
                <c:pt idx="21">
                  <c:v>10</c:v>
                </c:pt>
                <c:pt idx="22">
                  <c:v>14</c:v>
                </c:pt>
                <c:pt idx="23">
                  <c:v>15</c:v>
                </c:pt>
                <c:pt idx="24">
                  <c:v>7</c:v>
                </c:pt>
                <c:pt idx="25">
                  <c:v>3</c:v>
                </c:pt>
              </c:numCache>
            </c:numRef>
          </c:val>
        </c:ser>
        <c:axId val="59944320"/>
        <c:axId val="59950592"/>
      </c:areaChart>
      <c:lineChart>
        <c:grouping val="standard"/>
        <c:ser>
          <c:idx val="1"/>
          <c:order val="0"/>
          <c:tx>
            <c:strRef>
              <c:f>GRAFICA!$B$3</c:f>
              <c:strCache>
                <c:ptCount val="1"/>
                <c:pt idx="0">
                  <c:v>Casos de FHD confirmados                  1</c:v>
                </c:pt>
              </c:strCache>
            </c:strRef>
          </c:tx>
          <c:marker>
            <c:symbol val="none"/>
          </c:marker>
          <c:val>
            <c:numRef>
              <c:f>GRAFICA!$C$3:$AB$3</c:f>
              <c:numCache>
                <c:formatCode>General</c:formatCode>
                <c:ptCount val="2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1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</c:numCache>
            </c:numRef>
          </c:val>
        </c:ser>
        <c:ser>
          <c:idx val="2"/>
          <c:order val="1"/>
          <c:tx>
            <c:strRef>
              <c:f>GRAFICA!$B$4</c:f>
              <c:strCache>
                <c:ptCount val="1"/>
                <c:pt idx="0">
                  <c:v>Casos de FD confirmados                  48</c:v>
                </c:pt>
              </c:strCache>
            </c:strRef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ymbol val="none"/>
          </c:marker>
          <c:val>
            <c:numRef>
              <c:f>GRAFICA!$C$4:$AB$4</c:f>
              <c:numCache>
                <c:formatCode>General</c:formatCode>
                <c:ptCount val="26"/>
                <c:pt idx="0">
                  <c:v>3</c:v>
                </c:pt>
                <c:pt idx="1">
                  <c:v>4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5</c:v>
                </c:pt>
                <c:pt idx="7">
                  <c:v>5</c:v>
                </c:pt>
                <c:pt idx="8">
                  <c:v>1</c:v>
                </c:pt>
                <c:pt idx="9">
                  <c:v>4</c:v>
                </c:pt>
                <c:pt idx="10">
                  <c:v>2</c:v>
                </c:pt>
                <c:pt idx="11">
                  <c:v>0</c:v>
                </c:pt>
                <c:pt idx="12">
                  <c:v>3</c:v>
                </c:pt>
                <c:pt idx="13">
                  <c:v>5</c:v>
                </c:pt>
                <c:pt idx="14">
                  <c:v>0</c:v>
                </c:pt>
                <c:pt idx="15">
                  <c:v>0</c:v>
                </c:pt>
                <c:pt idx="16">
                  <c:v>2</c:v>
                </c:pt>
                <c:pt idx="17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4</c:v>
                </c:pt>
                <c:pt idx="21">
                  <c:v>0</c:v>
                </c:pt>
                <c:pt idx="22">
                  <c:v>0</c:v>
                </c:pt>
                <c:pt idx="23">
                  <c:v>1</c:v>
                </c:pt>
                <c:pt idx="24">
                  <c:v>0</c:v>
                </c:pt>
                <c:pt idx="25">
                  <c:v>0</c:v>
                </c:pt>
              </c:numCache>
            </c:numRef>
          </c:val>
        </c:ser>
        <c:marker val="1"/>
        <c:axId val="59944320"/>
        <c:axId val="59950592"/>
      </c:lineChart>
      <c:catAx>
        <c:axId val="599443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semanas</a:t>
                </a:r>
              </a:p>
            </c:rich>
          </c:tx>
          <c:layout/>
        </c:title>
        <c:tickLblPos val="nextTo"/>
        <c:crossAx val="59950592"/>
        <c:crosses val="autoZero"/>
        <c:auto val="1"/>
        <c:lblAlgn val="ctr"/>
        <c:lblOffset val="100"/>
      </c:catAx>
      <c:valAx>
        <c:axId val="59950592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sz="800"/>
                </a:pPr>
                <a:r>
                  <a:rPr lang="en-US" sz="800"/>
                  <a:t>casos</a:t>
                </a:r>
              </a:p>
            </c:rich>
          </c:tx>
          <c:layout>
            <c:manualLayout>
              <c:xMode val="edge"/>
              <c:yMode val="edge"/>
              <c:x val="3.2378079436902996E-3"/>
              <c:y val="0.31041848935549776"/>
            </c:manualLayout>
          </c:layout>
        </c:title>
        <c:numFmt formatCode="General" sourceLinked="1"/>
        <c:tickLblPos val="nextTo"/>
        <c:crossAx val="59944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8771162654442"/>
          <c:y val="0.14236694371536901"/>
          <c:w val="0.3861445826059075"/>
          <c:h val="0.24767351997666948"/>
        </c:manualLayout>
      </c:layout>
      <c:spPr>
        <a:blipFill>
          <a:blip xmlns:r="http://schemas.openxmlformats.org/officeDocument/2006/relationships" r:embed="rId1"/>
          <a:tile tx="0" ty="0" sx="100000" sy="100000" flip="none" algn="tl"/>
        </a:blipFill>
      </c:spPr>
    </c:legend>
    <c:plotVisOnly val="1"/>
    <c:dispBlanksAs val="gap"/>
  </c:chart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A421C-3ACC-44F3-9EC5-347F00800711}" type="datetimeFigureOut">
              <a:rPr lang="es-MX" smtClean="0"/>
              <a:pPr/>
              <a:t>06/10/2016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454B7-A0BF-48A0-8785-0DC57740463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86394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06/10/2016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06/10/2016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06/10/2016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06/10/2016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06/10/2016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06/10/2016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06/10/2016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06/10/2016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06/10/2016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06/10/2016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06/10/2016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3D09-358B-4DD8-8F83-1C73D9174C48}" type="datetimeFigureOut">
              <a:rPr lang="es-MX" smtClean="0"/>
              <a:pPr/>
              <a:t>06/10/2016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Excel_Worksheet4.xlsx"/><Relationship Id="rId5" Type="http://schemas.openxmlformats.org/officeDocument/2006/relationships/package" Target="../embeddings/Microsoft_Excel_Worksheet3.xlsx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2016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INFLUENZA, DENGUE, SEMANA EPIDEMIOLOGICA  # </a:t>
            </a:r>
            <a:r>
              <a:rPr lang="es-MX" sz="2800" dirty="0" smtClean="0"/>
              <a:t>26             </a:t>
            </a:r>
            <a:r>
              <a:rPr lang="es-MX" sz="2800" dirty="0" smtClean="0"/>
              <a:t>AÑO 2016</a:t>
            </a: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FUENTE: PLATAFORMA SINAVE. SUIVE WINDOWS. SSA</a:t>
            </a:r>
          </a:p>
          <a:p>
            <a:r>
              <a:rPr lang="es-MX" sz="1000" dirty="0" smtClean="0"/>
              <a:t>CORTE DE INFORMACION AL </a:t>
            </a:r>
            <a:r>
              <a:rPr lang="es-MX" sz="1000" dirty="0" smtClean="0"/>
              <a:t>02 </a:t>
            </a:r>
            <a:r>
              <a:rPr lang="es-MX" sz="1000" dirty="0" smtClean="0"/>
              <a:t>- </a:t>
            </a:r>
            <a:r>
              <a:rPr lang="es-MX" sz="1000" dirty="0" smtClean="0"/>
              <a:t>07 </a:t>
            </a:r>
            <a:r>
              <a:rPr lang="es-MX" sz="1000" dirty="0" smtClean="0"/>
              <a:t>-2016   </a:t>
            </a:r>
          </a:p>
          <a:p>
            <a:r>
              <a:rPr lang="es-MX" sz="1000" dirty="0" smtClean="0"/>
              <a:t>DEPARTAMENTO DE VIGILANCIA EPIDEMIOLOGICA</a:t>
            </a:r>
          </a:p>
          <a:p>
            <a:r>
              <a:rPr lang="es-MX" sz="1000" dirty="0" smtClean="0"/>
              <a:t>RESPONSABLE: DR. MAURICIO E. BERNAL HERNANDEZ</a:t>
            </a:r>
          </a:p>
          <a:p>
            <a:r>
              <a:rPr lang="es-MX" sz="1000" dirty="0" smtClean="0"/>
              <a:t>APOYO TECNICO: ING. ERNESTO NAVARRO HIGUERA</a:t>
            </a: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13379"/>
            <a:ext cx="2021588" cy="1266774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76672"/>
            <a:ext cx="2102946" cy="10789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940093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2212"/>
            <a:ext cx="1491391" cy="934540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32656"/>
            <a:ext cx="2102946" cy="1078903"/>
          </a:xfrm>
          <a:prstGeom prst="rect">
            <a:avLst/>
          </a:prstGeom>
        </p:spPr>
      </p:pic>
      <p:graphicFrame>
        <p:nvGraphicFramePr>
          <p:cNvPr id="1049" name="Object 25"/>
          <p:cNvGraphicFramePr>
            <a:graphicFrameLocks noChangeAspect="1"/>
          </p:cNvGraphicFramePr>
          <p:nvPr/>
        </p:nvGraphicFramePr>
        <p:xfrm>
          <a:off x="1691680" y="1772816"/>
          <a:ext cx="5400600" cy="4464496"/>
        </p:xfrm>
        <a:graphic>
          <a:graphicData uri="http://schemas.openxmlformats.org/presentationml/2006/ole">
            <p:oleObj spid="_x0000_s1049" name="Hoja de cálculo" r:id="rId5" imgW="6153030" imgH="7029450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04664"/>
            <a:ext cx="1362927" cy="85404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535929" y="1268760"/>
            <a:ext cx="5439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BCS INCIDENCIA DE INFLUENZA 2016 </a:t>
            </a:r>
            <a:endParaRPr lang="es-MX" dirty="0"/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04664"/>
            <a:ext cx="2102946" cy="1078903"/>
          </a:xfrm>
          <a:prstGeom prst="rect">
            <a:avLst/>
          </a:prstGeom>
        </p:spPr>
      </p:pic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157163" y="2090738"/>
          <a:ext cx="8829675" cy="3498502"/>
        </p:xfrm>
        <a:graphic>
          <a:graphicData uri="http://schemas.openxmlformats.org/presentationml/2006/ole">
            <p:oleObj spid="_x0000_s44034" name="Hoja de cálculo" r:id="rId5" imgW="8829810" imgH="2676615" progId="Excel.Shee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94316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04664"/>
            <a:ext cx="1362927" cy="85404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535929" y="1268760"/>
            <a:ext cx="5439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BCS. INFLUENZA 2016 </a:t>
            </a:r>
            <a:endParaRPr lang="es-MX" dirty="0"/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04664"/>
            <a:ext cx="2102946" cy="1078903"/>
          </a:xfrm>
          <a:prstGeom prst="rect">
            <a:avLst/>
          </a:prstGeom>
        </p:spPr>
      </p:pic>
      <p:graphicFrame>
        <p:nvGraphicFramePr>
          <p:cNvPr id="8" name="1 Gráfico"/>
          <p:cNvGraphicFramePr/>
          <p:nvPr/>
        </p:nvGraphicFramePr>
        <p:xfrm>
          <a:off x="755576" y="2057400"/>
          <a:ext cx="7416823" cy="353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294316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pic>
        <p:nvPicPr>
          <p:cNvPr id="13" name="1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76672"/>
            <a:ext cx="2102946" cy="1078903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2123728" y="1555575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BCS. INFLUENZA 2016</a:t>
            </a:r>
            <a:endParaRPr lang="es-MX" dirty="0"/>
          </a:p>
        </p:txBody>
      </p:sp>
      <p:graphicFrame>
        <p:nvGraphicFramePr>
          <p:cNvPr id="6" name="1 Gráfico"/>
          <p:cNvGraphicFramePr/>
          <p:nvPr/>
        </p:nvGraphicFramePr>
        <p:xfrm>
          <a:off x="467544" y="2132856"/>
          <a:ext cx="8064896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305174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764704"/>
            <a:ext cx="1371581" cy="859465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2339752" y="1628800"/>
            <a:ext cx="38129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DENGUE 2016</a:t>
            </a:r>
            <a:endParaRPr lang="es-MX" sz="1200" dirty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661388"/>
            <a:ext cx="1742906" cy="894187"/>
          </a:xfrm>
          <a:prstGeom prst="rect">
            <a:avLst/>
          </a:prstGeom>
        </p:spPr>
      </p:pic>
      <p:graphicFrame>
        <p:nvGraphicFramePr>
          <p:cNvPr id="7188" name="Object 20"/>
          <p:cNvGraphicFramePr>
            <a:graphicFrameLocks noChangeAspect="1"/>
          </p:cNvGraphicFramePr>
          <p:nvPr/>
        </p:nvGraphicFramePr>
        <p:xfrm>
          <a:off x="1403648" y="2204864"/>
          <a:ext cx="5688632" cy="1343025"/>
        </p:xfrm>
        <a:graphic>
          <a:graphicData uri="http://schemas.openxmlformats.org/presentationml/2006/ole">
            <p:oleObj spid="_x0000_s7188" name="Hoja de cálculo" r:id="rId5" imgW="4781430" imgH="1343025" progId="Excel.Sheet.12">
              <p:embed/>
            </p:oleObj>
          </a:graphicData>
        </a:graphic>
      </p:graphicFrame>
      <p:graphicFrame>
        <p:nvGraphicFramePr>
          <p:cNvPr id="7189" name="Object 21"/>
          <p:cNvGraphicFramePr>
            <a:graphicFrameLocks noChangeAspect="1"/>
          </p:cNvGraphicFramePr>
          <p:nvPr/>
        </p:nvGraphicFramePr>
        <p:xfrm>
          <a:off x="1115616" y="4149080"/>
          <a:ext cx="6624736" cy="2066925"/>
        </p:xfrm>
        <a:graphic>
          <a:graphicData uri="http://schemas.openxmlformats.org/presentationml/2006/ole">
            <p:oleObj spid="_x0000_s7189" name="Hoja de cálculo" r:id="rId6" imgW="4819770" imgH="2066835" progId="Excel.Shee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63916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76672"/>
            <a:ext cx="2102946" cy="1078903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2627784" y="141277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DENGUE 2016</a:t>
            </a:r>
            <a:endParaRPr lang="es-MX" dirty="0"/>
          </a:p>
        </p:txBody>
      </p:sp>
      <p:graphicFrame>
        <p:nvGraphicFramePr>
          <p:cNvPr id="9" name="1 Gráfico"/>
          <p:cNvGraphicFramePr/>
          <p:nvPr/>
        </p:nvGraphicFramePr>
        <p:xfrm>
          <a:off x="899592" y="2057400"/>
          <a:ext cx="7200800" cy="3387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148076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1459</TotalTime>
  <Words>112</Words>
  <Application>Microsoft Office PowerPoint</Application>
  <PresentationFormat>Presentación en pantalla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9" baseType="lpstr">
      <vt:lpstr>Tema de Office</vt:lpstr>
      <vt:lpstr>Microsoft Excel Worksheet</vt:lpstr>
      <vt:lpstr>B.C.S.  PANORAMA EPIDEMIOLOGICO 2016</vt:lpstr>
      <vt:lpstr>MORBILIDAD GENERAL </vt:lpstr>
      <vt:lpstr>Diapositiva 3</vt:lpstr>
      <vt:lpstr>Diapositiva 4</vt:lpstr>
      <vt:lpstr>Diapositiva 5</vt:lpstr>
      <vt:lpstr>Diapositiva 6</vt:lpstr>
      <vt:lpstr>Diapositiva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Mauricio Bernal Hernández</cp:lastModifiedBy>
  <cp:revision>157</cp:revision>
  <dcterms:created xsi:type="dcterms:W3CDTF">2014-01-30T02:50:58Z</dcterms:created>
  <dcterms:modified xsi:type="dcterms:W3CDTF">2016-10-06T17:08:00Z</dcterms:modified>
</cp:coreProperties>
</file>